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Shadows Into Light Two" charset="1" panose="02000506000000020004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Sanchez" charset="1" panose="02000000000000000000"/>
      <p:regular r:id="rId12"/>
    </p:embeddedFont>
    <p:embeddedFont>
      <p:font typeface="Sanchez Italics" charset="1" panose="00000000000000000000"/>
      <p:regular r:id="rId13"/>
    </p:embeddedFont>
    <p:embeddedFont>
      <p:font typeface="Arapey" charset="1" panose="02000000000000000000"/>
      <p:regular r:id="rId14"/>
    </p:embeddedFont>
    <p:embeddedFont>
      <p:font typeface="Arapey Bold" charset="1" panose="02000000000000000000"/>
      <p:regular r:id="rId15"/>
    </p:embeddedFont>
    <p:embeddedFont>
      <p:font typeface="Arapey Italics" charset="1" panose="02000000000000000000"/>
      <p:regular r:id="rId16"/>
    </p:embeddedFont>
    <p:embeddedFont>
      <p:font typeface="Arapey Bold Italics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.pn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8.png" Type="http://schemas.openxmlformats.org/officeDocument/2006/relationships/image"/><Relationship Id="rId19" Target="https://github.com/mohamedharshad8104/TRAVEL-PLANNER-USING-C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.png" Type="http://schemas.openxmlformats.org/officeDocument/2006/relationships/image"/><Relationship Id="rId12" Target="../media/image19.png" Type="http://schemas.openxmlformats.org/officeDocument/2006/relationships/image"/><Relationship Id="rId13" Target="https://docs.google.com/document/d/1ql-OtFFl2dS2HTdR3kuLMRRNZxRmij_0WQ2Dvtz-xD8/edit?usp=sharing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.png" Type="http://schemas.openxmlformats.org/officeDocument/2006/relationships/image"/><Relationship Id="rId12" Target="../media/image20.png" Type="http://schemas.openxmlformats.org/officeDocument/2006/relationships/image"/><Relationship Id="rId13" Target="../media/image21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2.png" Type="http://schemas.openxmlformats.org/officeDocument/2006/relationships/image"/><Relationship Id="rId12" Target="../media/image24.png" Type="http://schemas.openxmlformats.org/officeDocument/2006/relationships/image"/><Relationship Id="rId13" Target="../media/image25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8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11" r="0" b="-28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60375">
            <a:off x="13364092" y="-1570265"/>
            <a:ext cx="3292823" cy="3140530"/>
          </a:xfrm>
          <a:custGeom>
            <a:avLst/>
            <a:gdLst/>
            <a:ahLst/>
            <a:cxnLst/>
            <a:rect r="r" b="b" t="t" l="l"/>
            <a:pathLst>
              <a:path h="3140530" w="3292823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66865" y="-1220215"/>
            <a:ext cx="3241573" cy="5006291"/>
          </a:xfrm>
          <a:custGeom>
            <a:avLst/>
            <a:gdLst/>
            <a:ahLst/>
            <a:cxnLst/>
            <a:rect r="r" b="b" t="t" l="l"/>
            <a:pathLst>
              <a:path h="5006291" w="3241573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85069">
            <a:off x="3675897" y="-2089770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437536" y="7573336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45614" y="-2790553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47120" y="3949541"/>
            <a:ext cx="4493241" cy="3173351"/>
          </a:xfrm>
          <a:custGeom>
            <a:avLst/>
            <a:gdLst/>
            <a:ahLst/>
            <a:cxnLst/>
            <a:rect r="r" b="b" t="t" l="l"/>
            <a:pathLst>
              <a:path h="3173351" w="449324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6875" y="5674288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92921" y="2195821"/>
            <a:ext cx="2297373" cy="3507439"/>
          </a:xfrm>
          <a:custGeom>
            <a:avLst/>
            <a:gdLst/>
            <a:ahLst/>
            <a:cxnLst/>
            <a:rect r="r" b="b" t="t" l="l"/>
            <a:pathLst>
              <a:path h="3507439" w="2297373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66875" y="8509480"/>
            <a:ext cx="5501028" cy="3555039"/>
          </a:xfrm>
          <a:custGeom>
            <a:avLst/>
            <a:gdLst/>
            <a:ahLst/>
            <a:cxnLst/>
            <a:rect r="r" b="b" t="t" l="l"/>
            <a:pathLst>
              <a:path h="3555039" w="5501028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18579" y="8509480"/>
            <a:ext cx="4378799" cy="2205820"/>
          </a:xfrm>
          <a:custGeom>
            <a:avLst/>
            <a:gdLst/>
            <a:ahLst/>
            <a:cxnLst/>
            <a:rect r="r" b="b" t="t" l="l"/>
            <a:pathLst>
              <a:path h="2205820" w="4378799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13468" y="8297254"/>
            <a:ext cx="3948319" cy="2985916"/>
          </a:xfrm>
          <a:custGeom>
            <a:avLst/>
            <a:gdLst/>
            <a:ahLst/>
            <a:cxnLst/>
            <a:rect r="r" b="b" t="t" l="l"/>
            <a:pathLst>
              <a:path h="2985916" w="3948319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53682" y="8733496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217621">
            <a:off x="4116140" y="1590737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6" y="0"/>
                </a:lnTo>
                <a:lnTo>
                  <a:pt x="1523046" y="1387355"/>
                </a:lnTo>
                <a:lnTo>
                  <a:pt x="0" y="13873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879954">
            <a:off x="11300265" y="4552860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4038051">
            <a:off x="13068783" y="2080757"/>
            <a:ext cx="2114540" cy="1940091"/>
          </a:xfrm>
          <a:custGeom>
            <a:avLst/>
            <a:gdLst/>
            <a:ahLst/>
            <a:cxnLst/>
            <a:rect r="r" b="b" t="t" l="l"/>
            <a:pathLst>
              <a:path h="1940091" w="2114540">
                <a:moveTo>
                  <a:pt x="0" y="0"/>
                </a:moveTo>
                <a:lnTo>
                  <a:pt x="2114540" y="0"/>
                </a:lnTo>
                <a:lnTo>
                  <a:pt x="2114540" y="1940091"/>
                </a:lnTo>
                <a:lnTo>
                  <a:pt x="0" y="1940091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3926957">
            <a:off x="7369813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858090" y="2072079"/>
            <a:ext cx="8878577" cy="3521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70"/>
              </a:lnSpc>
            </a:pPr>
            <a:r>
              <a:rPr lang="en-US" sz="11000">
                <a:solidFill>
                  <a:srgbClr val="1A1A1A"/>
                </a:solidFill>
                <a:latin typeface="Shadows Into Light Two"/>
              </a:rPr>
              <a:t>TRAVEL PLANNER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019683" y="5655636"/>
            <a:ext cx="11583854" cy="254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80"/>
              </a:lnSpc>
            </a:pPr>
            <a:r>
              <a:rPr lang="en-US" sz="3000">
                <a:solidFill>
                  <a:srgbClr val="4B261F"/>
                </a:solidFill>
                <a:latin typeface="Arapey Bold"/>
              </a:rPr>
              <a:t>BY:</a:t>
            </a:r>
          </a:p>
          <a:p>
            <a:pPr algn="ctr">
              <a:lnSpc>
                <a:spcPts val="5439"/>
              </a:lnSpc>
            </a:pPr>
            <a:r>
              <a:rPr lang="en-US" sz="3999">
                <a:solidFill>
                  <a:srgbClr val="4B261F"/>
                </a:solidFill>
                <a:latin typeface="Arapey"/>
              </a:rPr>
              <a:t>MOHAMED HARSHAD.M- RA2211003010152</a:t>
            </a:r>
          </a:p>
          <a:p>
            <a:pPr algn="ctr">
              <a:lnSpc>
                <a:spcPts val="5439"/>
              </a:lnSpc>
            </a:pPr>
            <a:r>
              <a:rPr lang="en-US" sz="3999">
                <a:solidFill>
                  <a:srgbClr val="4B261F"/>
                </a:solidFill>
                <a:latin typeface="Arapey"/>
              </a:rPr>
              <a:t>DINESH RAJA.M-RA2211003010161</a:t>
            </a:r>
          </a:p>
          <a:p>
            <a:pPr algn="ctr">
              <a:lnSpc>
                <a:spcPts val="5439"/>
              </a:lnSpc>
            </a:pPr>
            <a:r>
              <a:rPr lang="en-US" sz="3999">
                <a:solidFill>
                  <a:srgbClr val="4B261F"/>
                </a:solidFill>
                <a:latin typeface="Arapey"/>
              </a:rPr>
              <a:t>MOHAMMED HANNAD.MK-RA2211003010198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85069">
            <a:off x="2701195" y="-2188952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92815" y="7673165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4960" y="-2083007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1290" y="5143500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21757" y="8467952"/>
            <a:ext cx="5169014" cy="3340475"/>
          </a:xfrm>
          <a:custGeom>
            <a:avLst/>
            <a:gdLst/>
            <a:ahLst/>
            <a:cxnLst/>
            <a:rect r="r" b="b" t="t" l="l"/>
            <a:pathLst>
              <a:path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8687">
            <a:off x="13088953" y="9159445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926957">
            <a:off x="12382569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300">
            <a:off x="1436562" y="8711311"/>
            <a:ext cx="5880056" cy="5608104"/>
          </a:xfrm>
          <a:custGeom>
            <a:avLst/>
            <a:gdLst/>
            <a:ahLst/>
            <a:cxnLst/>
            <a:rect r="r" b="b" t="t" l="l"/>
            <a:pathLst>
              <a:path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0577" y="1363729"/>
            <a:ext cx="8039891" cy="5972775"/>
          </a:xfrm>
          <a:custGeom>
            <a:avLst/>
            <a:gdLst/>
            <a:ahLst/>
            <a:cxnLst/>
            <a:rect r="r" b="b" t="t" l="l"/>
            <a:pathLst>
              <a:path h="5972775" w="8039891">
                <a:moveTo>
                  <a:pt x="0" y="0"/>
                </a:moveTo>
                <a:lnTo>
                  <a:pt x="8039891" y="0"/>
                </a:lnTo>
                <a:lnTo>
                  <a:pt x="8039891" y="5972775"/>
                </a:lnTo>
                <a:lnTo>
                  <a:pt x="0" y="59727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720468" y="4577460"/>
            <a:ext cx="8879381" cy="4851170"/>
          </a:xfrm>
          <a:custGeom>
            <a:avLst/>
            <a:gdLst/>
            <a:ahLst/>
            <a:cxnLst/>
            <a:rect r="r" b="b" t="t" l="l"/>
            <a:pathLst>
              <a:path h="4851170" w="8879381">
                <a:moveTo>
                  <a:pt x="0" y="0"/>
                </a:moveTo>
                <a:lnTo>
                  <a:pt x="8879382" y="0"/>
                </a:lnTo>
                <a:lnTo>
                  <a:pt x="8879382" y="4851171"/>
                </a:lnTo>
                <a:lnTo>
                  <a:pt x="0" y="48511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-26053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60375">
            <a:off x="13364092" y="-1570265"/>
            <a:ext cx="3292823" cy="3140530"/>
          </a:xfrm>
          <a:custGeom>
            <a:avLst/>
            <a:gdLst/>
            <a:ahLst/>
            <a:cxnLst/>
            <a:rect r="r" b="b" t="t" l="l"/>
            <a:pathLst>
              <a:path h="3140530" w="3292823">
                <a:moveTo>
                  <a:pt x="0" y="0"/>
                </a:moveTo>
                <a:lnTo>
                  <a:pt x="3292824" y="0"/>
                </a:lnTo>
                <a:lnTo>
                  <a:pt x="3292824" y="3140530"/>
                </a:lnTo>
                <a:lnTo>
                  <a:pt x="0" y="3140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66865" y="-1220215"/>
            <a:ext cx="3241573" cy="5006291"/>
          </a:xfrm>
          <a:custGeom>
            <a:avLst/>
            <a:gdLst/>
            <a:ahLst/>
            <a:cxnLst/>
            <a:rect r="r" b="b" t="t" l="l"/>
            <a:pathLst>
              <a:path h="5006291" w="3241573">
                <a:moveTo>
                  <a:pt x="0" y="0"/>
                </a:moveTo>
                <a:lnTo>
                  <a:pt x="3241573" y="0"/>
                </a:lnTo>
                <a:lnTo>
                  <a:pt x="3241573" y="5006291"/>
                </a:lnTo>
                <a:lnTo>
                  <a:pt x="0" y="5006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585069">
            <a:off x="3675897" y="-2089770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9" y="0"/>
                </a:lnTo>
                <a:lnTo>
                  <a:pt x="2789859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5437536" y="7573336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0" y="0"/>
                </a:lnTo>
                <a:lnTo>
                  <a:pt x="3520640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45614" y="-2790553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747120" y="3949541"/>
            <a:ext cx="4493241" cy="3173351"/>
          </a:xfrm>
          <a:custGeom>
            <a:avLst/>
            <a:gdLst/>
            <a:ahLst/>
            <a:cxnLst/>
            <a:rect r="r" b="b" t="t" l="l"/>
            <a:pathLst>
              <a:path h="3173351" w="4493241">
                <a:moveTo>
                  <a:pt x="0" y="0"/>
                </a:moveTo>
                <a:lnTo>
                  <a:pt x="4493241" y="0"/>
                </a:lnTo>
                <a:lnTo>
                  <a:pt x="4493241" y="3173351"/>
                </a:lnTo>
                <a:lnTo>
                  <a:pt x="0" y="31733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6875" y="5674288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792921" y="2195821"/>
            <a:ext cx="2297373" cy="3507439"/>
          </a:xfrm>
          <a:custGeom>
            <a:avLst/>
            <a:gdLst/>
            <a:ahLst/>
            <a:cxnLst/>
            <a:rect r="r" b="b" t="t" l="l"/>
            <a:pathLst>
              <a:path h="3507439" w="2297373">
                <a:moveTo>
                  <a:pt x="0" y="0"/>
                </a:moveTo>
                <a:lnTo>
                  <a:pt x="2297373" y="0"/>
                </a:lnTo>
                <a:lnTo>
                  <a:pt x="2297373" y="3507440"/>
                </a:lnTo>
                <a:lnTo>
                  <a:pt x="0" y="35074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966875" y="8509480"/>
            <a:ext cx="5501028" cy="3555039"/>
          </a:xfrm>
          <a:custGeom>
            <a:avLst/>
            <a:gdLst/>
            <a:ahLst/>
            <a:cxnLst/>
            <a:rect r="r" b="b" t="t" l="l"/>
            <a:pathLst>
              <a:path h="3555039" w="5501028">
                <a:moveTo>
                  <a:pt x="0" y="0"/>
                </a:moveTo>
                <a:lnTo>
                  <a:pt x="5501028" y="0"/>
                </a:lnTo>
                <a:lnTo>
                  <a:pt x="5501028" y="3555040"/>
                </a:lnTo>
                <a:lnTo>
                  <a:pt x="0" y="35550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918579" y="8509480"/>
            <a:ext cx="4378799" cy="2205820"/>
          </a:xfrm>
          <a:custGeom>
            <a:avLst/>
            <a:gdLst/>
            <a:ahLst/>
            <a:cxnLst/>
            <a:rect r="r" b="b" t="t" l="l"/>
            <a:pathLst>
              <a:path h="2205820" w="4378799">
                <a:moveTo>
                  <a:pt x="0" y="0"/>
                </a:moveTo>
                <a:lnTo>
                  <a:pt x="4378799" y="0"/>
                </a:lnTo>
                <a:lnTo>
                  <a:pt x="4378799" y="2205820"/>
                </a:lnTo>
                <a:lnTo>
                  <a:pt x="0" y="2205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113468" y="8297254"/>
            <a:ext cx="3948319" cy="2985916"/>
          </a:xfrm>
          <a:custGeom>
            <a:avLst/>
            <a:gdLst/>
            <a:ahLst/>
            <a:cxnLst/>
            <a:rect r="r" b="b" t="t" l="l"/>
            <a:pathLst>
              <a:path h="2985916" w="3948319">
                <a:moveTo>
                  <a:pt x="0" y="0"/>
                </a:moveTo>
                <a:lnTo>
                  <a:pt x="3948319" y="0"/>
                </a:lnTo>
                <a:lnTo>
                  <a:pt x="3948319" y="2985917"/>
                </a:lnTo>
                <a:lnTo>
                  <a:pt x="0" y="29859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853682" y="8733496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8"/>
                </a:lnTo>
                <a:lnTo>
                  <a:pt x="0" y="310700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047963">
            <a:off x="4697079" y="3645221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879954">
            <a:off x="11092159" y="6429214"/>
            <a:ext cx="1523045" cy="1387356"/>
          </a:xfrm>
          <a:custGeom>
            <a:avLst/>
            <a:gdLst/>
            <a:ahLst/>
            <a:cxnLst/>
            <a:rect r="r" b="b" t="t" l="l"/>
            <a:pathLst>
              <a:path h="1387356" w="1523045">
                <a:moveTo>
                  <a:pt x="0" y="0"/>
                </a:moveTo>
                <a:lnTo>
                  <a:pt x="1523045" y="0"/>
                </a:lnTo>
                <a:lnTo>
                  <a:pt x="1523045" y="1387356"/>
                </a:lnTo>
                <a:lnTo>
                  <a:pt x="0" y="13873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3926957">
            <a:off x="7369813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068979" y="4340066"/>
            <a:ext cx="7458167" cy="3411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25"/>
              </a:lnSpc>
            </a:pPr>
            <a:r>
              <a:rPr lang="en-US" sz="14204">
                <a:solidFill>
                  <a:srgbClr val="1A1A1A"/>
                </a:solidFill>
                <a:latin typeface="Shadows Into Light Two"/>
              </a:rPr>
              <a:t>Thank you!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83639" y="1393679"/>
            <a:ext cx="13464415" cy="1358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79"/>
              </a:lnSpc>
            </a:pPr>
            <a:r>
              <a:rPr lang="en-US" sz="4699">
                <a:solidFill>
                  <a:srgbClr val="1A1A1A"/>
                </a:solidFill>
                <a:latin typeface="Shadows Into Light Two"/>
              </a:rPr>
              <a:t>GITHUB LINK: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1A1A1A"/>
                </a:solidFill>
                <a:latin typeface="Trocchi"/>
              </a:rPr>
              <a:t> </a:t>
            </a:r>
            <a:r>
              <a:rPr lang="en-US" sz="3099" u="sng">
                <a:solidFill>
                  <a:srgbClr val="4B261F"/>
                </a:solidFill>
                <a:latin typeface="Trocchi"/>
                <a:hlinkClick r:id="rId19" tooltip="https://github.com/mohamedharshad8104/TRAVEL-PLANNER-USING-C"/>
              </a:rPr>
              <a:t> https://github.com/mohamedharshad8104/TRAVEL-PLANNER</a:t>
            </a:r>
            <a:r>
              <a:rPr lang="en-US" sz="3099">
                <a:solidFill>
                  <a:srgbClr val="4B261F"/>
                </a:solidFill>
                <a:latin typeface="Trocchi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85069">
            <a:off x="2701195" y="-2188952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92815" y="7673165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4960" y="-2083007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1290" y="5143500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21757" y="8467952"/>
            <a:ext cx="5169014" cy="3340475"/>
          </a:xfrm>
          <a:custGeom>
            <a:avLst/>
            <a:gdLst/>
            <a:ahLst/>
            <a:cxnLst/>
            <a:rect r="r" b="b" t="t" l="l"/>
            <a:pathLst>
              <a:path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8687">
            <a:off x="13088953" y="9159445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926957">
            <a:off x="12382569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300">
            <a:off x="1436562" y="8711311"/>
            <a:ext cx="5880056" cy="5608104"/>
          </a:xfrm>
          <a:custGeom>
            <a:avLst/>
            <a:gdLst/>
            <a:ahLst/>
            <a:cxnLst/>
            <a:rect r="r" b="b" t="t" l="l"/>
            <a:pathLst>
              <a:path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8183" y="1486870"/>
            <a:ext cx="3923739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6500">
                <a:solidFill>
                  <a:srgbClr val="1A1A1A"/>
                </a:solidFill>
                <a:latin typeface="Shadows Into Light Two"/>
              </a:rPr>
              <a:t>OVERVIEW: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35862" y="2663512"/>
            <a:ext cx="16317273" cy="6955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09719" indent="-354859" lvl="1">
              <a:lnSpc>
                <a:spcPts val="4602"/>
              </a:lnSpc>
              <a:buFont typeface="Arial"/>
              <a:buChar char="•"/>
            </a:pPr>
            <a:r>
              <a:rPr lang="en-US" sz="3287">
                <a:solidFill>
                  <a:srgbClr val="4B261F"/>
                </a:solidFill>
                <a:latin typeface="Sanchez"/>
              </a:rPr>
              <a:t>Target Audience: The Travel Planner is designed for travelers, tourists, and trip organizers. It caters to individuals and groups planning trips or vacations.</a:t>
            </a:r>
          </a:p>
          <a:p>
            <a:pPr algn="ctr" marL="709719" indent="-354859" lvl="1">
              <a:lnSpc>
                <a:spcPts val="4602"/>
              </a:lnSpc>
              <a:buFont typeface="Arial"/>
              <a:buChar char="•"/>
            </a:pPr>
            <a:r>
              <a:rPr lang="en-US" sz="3287">
                <a:solidFill>
                  <a:srgbClr val="4B261F"/>
                </a:solidFill>
                <a:latin typeface="Sanchez"/>
              </a:rPr>
              <a:t>Motivation: The motivation behind developing the Travel Planner was to address the need for an easy-to-use and efficient tool for trip planning. We recognized the challenges that travelers often face when organizing their trips and aimed to provide a user-friendly solution.</a:t>
            </a:r>
          </a:p>
          <a:p>
            <a:pPr algn="ctr" marL="709719" indent="-354859" lvl="1">
              <a:lnSpc>
                <a:spcPts val="4602"/>
              </a:lnSpc>
              <a:buFont typeface="Arial"/>
              <a:buChar char="•"/>
            </a:pPr>
            <a:r>
              <a:rPr lang="en-US" sz="3287">
                <a:solidFill>
                  <a:srgbClr val="4B261F"/>
                </a:solidFill>
                <a:latin typeface="Sanchez"/>
              </a:rPr>
              <a:t>User-Centric Approach: The Travel Planner has been designed with a user-centric approach. We focused on creating a seamless travel planning experience, ensuring that users can effortlessly plan their trips, add destinations, create itineraries, and sort their travel information.</a:t>
            </a:r>
          </a:p>
          <a:p>
            <a:pPr algn="ctr">
              <a:lnSpc>
                <a:spcPts val="46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85069">
            <a:off x="2701195" y="-2188952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92815" y="7673165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4960" y="-2083007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1290" y="5143500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21757" y="8467952"/>
            <a:ext cx="5169014" cy="3340475"/>
          </a:xfrm>
          <a:custGeom>
            <a:avLst/>
            <a:gdLst/>
            <a:ahLst/>
            <a:cxnLst/>
            <a:rect r="r" b="b" t="t" l="l"/>
            <a:pathLst>
              <a:path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8687">
            <a:off x="13088953" y="9159445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926957">
            <a:off x="12382569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300">
            <a:off x="1436562" y="8711311"/>
            <a:ext cx="5880056" cy="5608104"/>
          </a:xfrm>
          <a:custGeom>
            <a:avLst/>
            <a:gdLst/>
            <a:ahLst/>
            <a:cxnLst/>
            <a:rect r="r" b="b" t="t" l="l"/>
            <a:pathLst>
              <a:path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0521" y="1486870"/>
            <a:ext cx="4317506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6500">
                <a:solidFill>
                  <a:srgbClr val="1A1A1A"/>
                </a:solidFill>
                <a:latin typeface="Shadows Into Light Two"/>
              </a:rPr>
              <a:t>ABSTRACT: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85974" y="2520839"/>
            <a:ext cx="15164084" cy="709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8"/>
              </a:lnSpc>
            </a:pPr>
            <a:r>
              <a:rPr lang="en-US" sz="3670">
                <a:solidFill>
                  <a:srgbClr val="4B261F"/>
                </a:solidFill>
                <a:latin typeface="Sanchez"/>
              </a:rPr>
              <a:t>The "Travel Planner" is a user-centric, text-based application designed to simplify and enhance the process of trip planning for travelers, tourists, and trip organizers. With a focus on ease of use, efficiency, and flexibility, this application offers a range of features that cater to the diverse needs of travelers.</a:t>
            </a:r>
          </a:p>
          <a:p>
            <a:pPr algn="ctr">
              <a:lnSpc>
                <a:spcPts val="5138"/>
              </a:lnSpc>
            </a:pPr>
            <a:r>
              <a:rPr lang="en-US" sz="3670">
                <a:solidFill>
                  <a:srgbClr val="4B261F"/>
                </a:solidFill>
                <a:latin typeface="Sanchez"/>
              </a:rPr>
              <a:t>Motivated by the recognition of the challenges that travelers often face when organizing their trips, the "Travel Planner" was developed as a comprehensive solution. The application empowers users to create and manage their travel itineraries, add destinations to visit, and sort them for quick reference.</a:t>
            </a:r>
          </a:p>
          <a:p>
            <a:pPr algn="ctr">
              <a:lnSpc>
                <a:spcPts val="51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85069">
            <a:off x="2701195" y="-2188952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92815" y="7673165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4960" y="-2083007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1290" y="5143500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21757" y="8467952"/>
            <a:ext cx="5169014" cy="3340475"/>
          </a:xfrm>
          <a:custGeom>
            <a:avLst/>
            <a:gdLst/>
            <a:ahLst/>
            <a:cxnLst/>
            <a:rect r="r" b="b" t="t" l="l"/>
            <a:pathLst>
              <a:path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8687">
            <a:off x="13088953" y="9159445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926957">
            <a:off x="12382569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300">
            <a:off x="1436562" y="8711311"/>
            <a:ext cx="5880056" cy="5608104"/>
          </a:xfrm>
          <a:custGeom>
            <a:avLst/>
            <a:gdLst/>
            <a:ahLst/>
            <a:cxnLst/>
            <a:rect r="r" b="b" t="t" l="l"/>
            <a:pathLst>
              <a:path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30521" y="1486870"/>
            <a:ext cx="4317506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6500">
                <a:solidFill>
                  <a:srgbClr val="1A1A1A"/>
                </a:solidFill>
                <a:latin typeface="Shadows Into Light Two"/>
              </a:rPr>
              <a:t>FEATURES: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1316" y="2523151"/>
            <a:ext cx="16661819" cy="7270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84445" indent="-342222" lvl="1">
              <a:lnSpc>
                <a:spcPts val="4438"/>
              </a:lnSpc>
              <a:buFont typeface="Arial"/>
              <a:buChar char="•"/>
            </a:pPr>
            <a:r>
              <a:rPr lang="en-US" sz="3170">
                <a:solidFill>
                  <a:srgbClr val="4B261F"/>
                </a:solidFill>
                <a:latin typeface="Sanchez"/>
              </a:rPr>
              <a:t>Adding Destinations: Users can input destination names and descriptions to build their list of places to visit. This feature allows for easy organization and reference.</a:t>
            </a:r>
          </a:p>
          <a:p>
            <a:pPr algn="ctr" marL="684445" indent="-342222" lvl="1">
              <a:lnSpc>
                <a:spcPts val="4438"/>
              </a:lnSpc>
              <a:buFont typeface="Arial"/>
              <a:buChar char="•"/>
            </a:pPr>
            <a:r>
              <a:rPr lang="en-US" sz="3170">
                <a:solidFill>
                  <a:srgbClr val="4B261F"/>
                </a:solidFill>
                <a:latin typeface="Sanchez"/>
              </a:rPr>
              <a:t>Creating Itineraries: The Travel Planner allows users to set specific dates for their trips and manage multiple itineraries for different journeys. Itineraries are a core component for planning and scheduling travel.</a:t>
            </a:r>
          </a:p>
          <a:p>
            <a:pPr algn="ctr" marL="684445" indent="-342222" lvl="1">
              <a:lnSpc>
                <a:spcPts val="4438"/>
              </a:lnSpc>
              <a:buFont typeface="Arial"/>
              <a:buChar char="•"/>
            </a:pPr>
            <a:r>
              <a:rPr lang="en-US" sz="3170">
                <a:solidFill>
                  <a:srgbClr val="4B261F"/>
                </a:solidFill>
                <a:latin typeface="Sanchez"/>
              </a:rPr>
              <a:t>Sorting Destinations: Users benefit from the ability to organize their destinations. Destinations can be sorted alphabetically, making it easier to find and choose the next place to visit.</a:t>
            </a:r>
          </a:p>
          <a:p>
            <a:pPr algn="ctr" marL="684445" indent="-342222" lvl="1">
              <a:lnSpc>
                <a:spcPts val="4438"/>
              </a:lnSpc>
              <a:buFont typeface="Arial"/>
              <a:buChar char="•"/>
            </a:pPr>
            <a:r>
              <a:rPr lang="en-US" sz="3170">
                <a:solidFill>
                  <a:srgbClr val="4B261F"/>
                </a:solidFill>
                <a:latin typeface="Sanchez"/>
              </a:rPr>
              <a:t>Viewing Itineraries: Travelers can review their itineraries to get a comprehensive overview of their travel plans. This feature provides a quick reference to what's planned for their trips.</a:t>
            </a:r>
          </a:p>
          <a:p>
            <a:pPr algn="ctr">
              <a:lnSpc>
                <a:spcPts val="443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85069">
            <a:off x="2701195" y="-2188952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92815" y="7673165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4960" y="-2083007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1290" y="5143500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21757" y="8467952"/>
            <a:ext cx="5169014" cy="3340475"/>
          </a:xfrm>
          <a:custGeom>
            <a:avLst/>
            <a:gdLst/>
            <a:ahLst/>
            <a:cxnLst/>
            <a:rect r="r" b="b" t="t" l="l"/>
            <a:pathLst>
              <a:path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8687">
            <a:off x="13088953" y="9159445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926957">
            <a:off x="12382569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300">
            <a:off x="1436562" y="8711311"/>
            <a:ext cx="5880056" cy="5608104"/>
          </a:xfrm>
          <a:custGeom>
            <a:avLst/>
            <a:gdLst/>
            <a:ahLst/>
            <a:cxnLst/>
            <a:rect r="r" b="b" t="t" l="l"/>
            <a:pathLst>
              <a:path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42027" y="1486870"/>
            <a:ext cx="8550497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6500">
                <a:solidFill>
                  <a:srgbClr val="1A1A1A"/>
                </a:solidFill>
                <a:latin typeface="Shadows Into Light Two"/>
              </a:rPr>
              <a:t>DATA STRUCTURES: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55998" y="2606967"/>
            <a:ext cx="14173478" cy="684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35572" indent="-417786" lvl="1">
              <a:lnSpc>
                <a:spcPts val="5418"/>
              </a:lnSpc>
              <a:buFont typeface="Arial"/>
              <a:buChar char="•"/>
            </a:pPr>
            <a:r>
              <a:rPr lang="en-US" sz="3870">
                <a:solidFill>
                  <a:srgbClr val="4B261F"/>
                </a:solidFill>
                <a:latin typeface="Sanchez"/>
              </a:rPr>
              <a:t>Array and Linked List: The Travel Planner utilizes an array for managing destinations, allowing users to add and sort their desired locations. For itineraries, a linked list structure is employed, enabling the management of trip plans.</a:t>
            </a:r>
          </a:p>
          <a:p>
            <a:pPr algn="ctr" marL="835572" indent="-417786" lvl="1">
              <a:lnSpc>
                <a:spcPts val="5418"/>
              </a:lnSpc>
              <a:buFont typeface="Arial"/>
              <a:buChar char="•"/>
            </a:pPr>
            <a:r>
              <a:rPr lang="en-US" sz="3870">
                <a:solidFill>
                  <a:srgbClr val="4B261F"/>
                </a:solidFill>
                <a:latin typeface="Sanchez"/>
              </a:rPr>
              <a:t>Purpose-Driven Data Structures: Different data structures serve different purposes. Arrays are efficient for static lists like destinations, while linked lists provide flexibility for dynamic itineraries.</a:t>
            </a:r>
          </a:p>
          <a:p>
            <a:pPr algn="ctr">
              <a:lnSpc>
                <a:spcPts val="54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85069">
            <a:off x="2701195" y="-2188952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92815" y="7673165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4960" y="-2083007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1290" y="5143500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21757" y="8467952"/>
            <a:ext cx="5169014" cy="3340475"/>
          </a:xfrm>
          <a:custGeom>
            <a:avLst/>
            <a:gdLst/>
            <a:ahLst/>
            <a:cxnLst/>
            <a:rect r="r" b="b" t="t" l="l"/>
            <a:pathLst>
              <a:path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8687">
            <a:off x="13088953" y="9159445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926957">
            <a:off x="12382569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300">
            <a:off x="1436562" y="8711311"/>
            <a:ext cx="5880056" cy="5608104"/>
          </a:xfrm>
          <a:custGeom>
            <a:avLst/>
            <a:gdLst/>
            <a:ahLst/>
            <a:cxnLst/>
            <a:rect r="r" b="b" t="t" l="l"/>
            <a:pathLst>
              <a:path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76590" y="5189650"/>
            <a:ext cx="8417099" cy="4855203"/>
          </a:xfrm>
          <a:custGeom>
            <a:avLst/>
            <a:gdLst/>
            <a:ahLst/>
            <a:cxnLst/>
            <a:rect r="r" b="b" t="t" l="l"/>
            <a:pathLst>
              <a:path h="4855203" w="8417099">
                <a:moveTo>
                  <a:pt x="0" y="0"/>
                </a:moveTo>
                <a:lnTo>
                  <a:pt x="8417099" y="0"/>
                </a:lnTo>
                <a:lnTo>
                  <a:pt x="8417099" y="4855203"/>
                </a:lnTo>
                <a:lnTo>
                  <a:pt x="0" y="48552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42027" y="1486870"/>
            <a:ext cx="8550497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6500">
                <a:solidFill>
                  <a:srgbClr val="1A1A1A"/>
                </a:solidFill>
                <a:latin typeface="Shadows Into Light Two"/>
              </a:rPr>
              <a:t>CODE SOURCE: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2888" y="2555660"/>
            <a:ext cx="17885635" cy="136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1"/>
              </a:lnSpc>
              <a:spcBef>
                <a:spcPct val="0"/>
              </a:spcBef>
            </a:pPr>
            <a:r>
              <a:rPr lang="en-US" sz="3915" u="sng">
                <a:solidFill>
                  <a:srgbClr val="4B261F"/>
                </a:solidFill>
                <a:latin typeface="Sanchez"/>
                <a:hlinkClick r:id="rId13" tooltip="https://docs.google.com/document/d/1ql-OtFFl2dS2HTdR3kuLMRRNZxRmij_0WQ2Dvtz-xD8/edit?usp=sharing"/>
              </a:rPr>
              <a:t>https://docs.google.com/document/d/1ql-1OtFFl2dS2HTdR3kuLMRRNZxRmij_0WQ2Dvtz-xD8/edit?usp=sharing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48559" y="4199890"/>
            <a:ext cx="8550497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5"/>
              </a:lnSpc>
            </a:pPr>
            <a:r>
              <a:rPr lang="en-US" sz="6500">
                <a:solidFill>
                  <a:srgbClr val="1A1A1A"/>
                </a:solidFill>
                <a:latin typeface="Shadows Into Light Two"/>
              </a:rPr>
              <a:t>OUTPUT SCREENSHOT: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85069">
            <a:off x="2701195" y="-2188952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92815" y="7673165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4960" y="-2083007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1290" y="5143500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21757" y="8467952"/>
            <a:ext cx="5169014" cy="3340475"/>
          </a:xfrm>
          <a:custGeom>
            <a:avLst/>
            <a:gdLst/>
            <a:ahLst/>
            <a:cxnLst/>
            <a:rect r="r" b="b" t="t" l="l"/>
            <a:pathLst>
              <a:path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8687">
            <a:off x="13088953" y="9159445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926957">
            <a:off x="12382569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300">
            <a:off x="1436562" y="8711311"/>
            <a:ext cx="5880056" cy="5608104"/>
          </a:xfrm>
          <a:custGeom>
            <a:avLst/>
            <a:gdLst/>
            <a:ahLst/>
            <a:cxnLst/>
            <a:rect r="r" b="b" t="t" l="l"/>
            <a:pathLst>
              <a:path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8939" y="1209289"/>
            <a:ext cx="9027909" cy="5306481"/>
          </a:xfrm>
          <a:custGeom>
            <a:avLst/>
            <a:gdLst/>
            <a:ahLst/>
            <a:cxnLst/>
            <a:rect r="r" b="b" t="t" l="l"/>
            <a:pathLst>
              <a:path h="5306481" w="9027909">
                <a:moveTo>
                  <a:pt x="0" y="0"/>
                </a:moveTo>
                <a:lnTo>
                  <a:pt x="9027909" y="0"/>
                </a:lnTo>
                <a:lnTo>
                  <a:pt x="9027909" y="5306481"/>
                </a:lnTo>
                <a:lnTo>
                  <a:pt x="0" y="5306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3612806"/>
            <a:ext cx="7923881" cy="6006185"/>
          </a:xfrm>
          <a:custGeom>
            <a:avLst/>
            <a:gdLst/>
            <a:ahLst/>
            <a:cxnLst/>
            <a:rect r="r" b="b" t="t" l="l"/>
            <a:pathLst>
              <a:path h="6006185" w="7923881">
                <a:moveTo>
                  <a:pt x="0" y="0"/>
                </a:moveTo>
                <a:lnTo>
                  <a:pt x="7923881" y="0"/>
                </a:lnTo>
                <a:lnTo>
                  <a:pt x="7923881" y="6006185"/>
                </a:lnTo>
                <a:lnTo>
                  <a:pt x="0" y="600618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85069">
            <a:off x="2701195" y="-2188952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92815" y="7673165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4960" y="-2083007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1290" y="5143500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21757" y="8467952"/>
            <a:ext cx="5169014" cy="3340475"/>
          </a:xfrm>
          <a:custGeom>
            <a:avLst/>
            <a:gdLst/>
            <a:ahLst/>
            <a:cxnLst/>
            <a:rect r="r" b="b" t="t" l="l"/>
            <a:pathLst>
              <a:path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8687">
            <a:off x="13088953" y="9159445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926957">
            <a:off x="12382569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300">
            <a:off x="1436562" y="8711311"/>
            <a:ext cx="5880056" cy="5608104"/>
          </a:xfrm>
          <a:custGeom>
            <a:avLst/>
            <a:gdLst/>
            <a:ahLst/>
            <a:cxnLst/>
            <a:rect r="r" b="b" t="t" l="l"/>
            <a:pathLst>
              <a:path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796023"/>
            <a:ext cx="9726694" cy="5675926"/>
          </a:xfrm>
          <a:custGeom>
            <a:avLst/>
            <a:gdLst/>
            <a:ahLst/>
            <a:cxnLst/>
            <a:rect r="r" b="b" t="t" l="l"/>
            <a:pathLst>
              <a:path h="5675926" w="9726694">
                <a:moveTo>
                  <a:pt x="0" y="0"/>
                </a:moveTo>
                <a:lnTo>
                  <a:pt x="9726694" y="0"/>
                </a:lnTo>
                <a:lnTo>
                  <a:pt x="9726694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10267" y="3964463"/>
            <a:ext cx="9559726" cy="5654529"/>
          </a:xfrm>
          <a:custGeom>
            <a:avLst/>
            <a:gdLst/>
            <a:ahLst/>
            <a:cxnLst/>
            <a:rect r="r" b="b" t="t" l="l"/>
            <a:pathLst>
              <a:path h="5654529" w="9559726">
                <a:moveTo>
                  <a:pt x="0" y="0"/>
                </a:moveTo>
                <a:lnTo>
                  <a:pt x="9559726" y="0"/>
                </a:lnTo>
                <a:lnTo>
                  <a:pt x="9559726" y="5654528"/>
                </a:lnTo>
                <a:lnTo>
                  <a:pt x="0" y="565452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585069">
            <a:off x="2701195" y="-2188952"/>
            <a:ext cx="2789859" cy="4490718"/>
          </a:xfrm>
          <a:custGeom>
            <a:avLst/>
            <a:gdLst/>
            <a:ahLst/>
            <a:cxnLst/>
            <a:rect r="r" b="b" t="t" l="l"/>
            <a:pathLst>
              <a:path h="4490718" w="2789859">
                <a:moveTo>
                  <a:pt x="0" y="0"/>
                </a:moveTo>
                <a:lnTo>
                  <a:pt x="2789858" y="0"/>
                </a:lnTo>
                <a:lnTo>
                  <a:pt x="2789858" y="4490718"/>
                </a:lnTo>
                <a:lnTo>
                  <a:pt x="0" y="4490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5692815" y="7673165"/>
            <a:ext cx="3520641" cy="2847318"/>
          </a:xfrm>
          <a:custGeom>
            <a:avLst/>
            <a:gdLst/>
            <a:ahLst/>
            <a:cxnLst/>
            <a:rect r="r" b="b" t="t" l="l"/>
            <a:pathLst>
              <a:path h="2847318" w="3520641">
                <a:moveTo>
                  <a:pt x="0" y="0"/>
                </a:moveTo>
                <a:lnTo>
                  <a:pt x="3520641" y="0"/>
                </a:lnTo>
                <a:lnTo>
                  <a:pt x="3520641" y="2847318"/>
                </a:lnTo>
                <a:lnTo>
                  <a:pt x="0" y="2847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44960" y="-2083007"/>
            <a:ext cx="3909779" cy="4278828"/>
          </a:xfrm>
          <a:custGeom>
            <a:avLst/>
            <a:gdLst/>
            <a:ahLst/>
            <a:cxnLst/>
            <a:rect r="r" b="b" t="t" l="l"/>
            <a:pathLst>
              <a:path h="4278828" w="3909779">
                <a:moveTo>
                  <a:pt x="0" y="0"/>
                </a:moveTo>
                <a:lnTo>
                  <a:pt x="3909779" y="0"/>
                </a:lnTo>
                <a:lnTo>
                  <a:pt x="3909779" y="4278828"/>
                </a:lnTo>
                <a:lnTo>
                  <a:pt x="0" y="42788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21290" y="5143500"/>
            <a:ext cx="2360822" cy="4475491"/>
          </a:xfrm>
          <a:custGeom>
            <a:avLst/>
            <a:gdLst/>
            <a:ahLst/>
            <a:cxnLst/>
            <a:rect r="r" b="b" t="t" l="l"/>
            <a:pathLst>
              <a:path h="4475491" w="2360822">
                <a:moveTo>
                  <a:pt x="0" y="0"/>
                </a:moveTo>
                <a:lnTo>
                  <a:pt x="2360822" y="0"/>
                </a:lnTo>
                <a:lnTo>
                  <a:pt x="2360822" y="4475491"/>
                </a:lnTo>
                <a:lnTo>
                  <a:pt x="0" y="447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8193" y="-1265163"/>
            <a:ext cx="3215450" cy="4122372"/>
          </a:xfrm>
          <a:custGeom>
            <a:avLst/>
            <a:gdLst/>
            <a:ahLst/>
            <a:cxnLst/>
            <a:rect r="r" b="b" t="t" l="l"/>
            <a:pathLst>
              <a:path h="4122372" w="3215450">
                <a:moveTo>
                  <a:pt x="0" y="0"/>
                </a:moveTo>
                <a:lnTo>
                  <a:pt x="3215450" y="0"/>
                </a:lnTo>
                <a:lnTo>
                  <a:pt x="3215450" y="4122372"/>
                </a:lnTo>
                <a:lnTo>
                  <a:pt x="0" y="4122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521757" y="8467952"/>
            <a:ext cx="5169014" cy="3340475"/>
          </a:xfrm>
          <a:custGeom>
            <a:avLst/>
            <a:gdLst/>
            <a:ahLst/>
            <a:cxnLst/>
            <a:rect r="r" b="b" t="t" l="l"/>
            <a:pathLst>
              <a:path h="3340475" w="5169014">
                <a:moveTo>
                  <a:pt x="0" y="0"/>
                </a:moveTo>
                <a:lnTo>
                  <a:pt x="5169014" y="0"/>
                </a:lnTo>
                <a:lnTo>
                  <a:pt x="5169014" y="3340475"/>
                </a:lnTo>
                <a:lnTo>
                  <a:pt x="0" y="33404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8687">
            <a:off x="13088953" y="9159445"/>
            <a:ext cx="3920515" cy="3107008"/>
          </a:xfrm>
          <a:custGeom>
            <a:avLst/>
            <a:gdLst/>
            <a:ahLst/>
            <a:cxnLst/>
            <a:rect r="r" b="b" t="t" l="l"/>
            <a:pathLst>
              <a:path h="3107008" w="3920515">
                <a:moveTo>
                  <a:pt x="0" y="0"/>
                </a:moveTo>
                <a:lnTo>
                  <a:pt x="3920515" y="0"/>
                </a:lnTo>
                <a:lnTo>
                  <a:pt x="3920515" y="3107009"/>
                </a:lnTo>
                <a:lnTo>
                  <a:pt x="0" y="3107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926957">
            <a:off x="12382569" y="-2353347"/>
            <a:ext cx="3475850" cy="4194087"/>
          </a:xfrm>
          <a:custGeom>
            <a:avLst/>
            <a:gdLst/>
            <a:ahLst/>
            <a:cxnLst/>
            <a:rect r="r" b="b" t="t" l="l"/>
            <a:pathLst>
              <a:path h="4194087" w="3475850">
                <a:moveTo>
                  <a:pt x="0" y="0"/>
                </a:moveTo>
                <a:lnTo>
                  <a:pt x="3475850" y="0"/>
                </a:lnTo>
                <a:lnTo>
                  <a:pt x="3475850" y="4194088"/>
                </a:lnTo>
                <a:lnTo>
                  <a:pt x="0" y="419408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681300">
            <a:off x="1436562" y="8711311"/>
            <a:ext cx="5880056" cy="5608104"/>
          </a:xfrm>
          <a:custGeom>
            <a:avLst/>
            <a:gdLst/>
            <a:ahLst/>
            <a:cxnLst/>
            <a:rect r="r" b="b" t="t" l="l"/>
            <a:pathLst>
              <a:path h="5608104" w="5880056">
                <a:moveTo>
                  <a:pt x="0" y="0"/>
                </a:moveTo>
                <a:lnTo>
                  <a:pt x="5880056" y="0"/>
                </a:lnTo>
                <a:lnTo>
                  <a:pt x="5880056" y="5608103"/>
                </a:lnTo>
                <a:lnTo>
                  <a:pt x="0" y="56081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5974" y="796023"/>
            <a:ext cx="8538879" cy="6415937"/>
          </a:xfrm>
          <a:custGeom>
            <a:avLst/>
            <a:gdLst/>
            <a:ahLst/>
            <a:cxnLst/>
            <a:rect r="r" b="b" t="t" l="l"/>
            <a:pathLst>
              <a:path h="6415937" w="8538879">
                <a:moveTo>
                  <a:pt x="0" y="0"/>
                </a:moveTo>
                <a:lnTo>
                  <a:pt x="8538878" y="0"/>
                </a:lnTo>
                <a:lnTo>
                  <a:pt x="8538878" y="6415937"/>
                </a:lnTo>
                <a:lnTo>
                  <a:pt x="0" y="64159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2576" r="0" b="-257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74132" y="3602882"/>
            <a:ext cx="8833768" cy="6016109"/>
          </a:xfrm>
          <a:custGeom>
            <a:avLst/>
            <a:gdLst/>
            <a:ahLst/>
            <a:cxnLst/>
            <a:rect r="r" b="b" t="t" l="l"/>
            <a:pathLst>
              <a:path h="6016109" w="8833768">
                <a:moveTo>
                  <a:pt x="0" y="0"/>
                </a:moveTo>
                <a:lnTo>
                  <a:pt x="8833769" y="0"/>
                </a:lnTo>
                <a:lnTo>
                  <a:pt x="8833769" y="6016109"/>
                </a:lnTo>
                <a:lnTo>
                  <a:pt x="0" y="60161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2007" r="-26187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DAFyAWiDFac</dc:identifier>
  <dcterms:modified xsi:type="dcterms:W3CDTF">2011-08-01T06:04:30Z</dcterms:modified>
  <cp:revision>1</cp:revision>
  <dc:title>Beige Scrapbook Tourism Presentation</dc:title>
</cp:coreProperties>
</file>